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5" r:id="rId3"/>
    <p:sldId id="266" r:id="rId4"/>
    <p:sldId id="263" r:id="rId5"/>
    <p:sldId id="264" r:id="rId6"/>
    <p:sldId id="269" r:id="rId7"/>
    <p:sldId id="272" r:id="rId8"/>
    <p:sldId id="267" r:id="rId9"/>
    <p:sldId id="273" r:id="rId10"/>
    <p:sldId id="274" r:id="rId11"/>
    <p:sldId id="275" r:id="rId12"/>
    <p:sldId id="276" r:id="rId13"/>
    <p:sldId id="277" r:id="rId14"/>
    <p:sldId id="278" r:id="rId15"/>
    <p:sldId id="268" r:id="rId16"/>
    <p:sldId id="279" r:id="rId17"/>
    <p:sldId id="280" r:id="rId18"/>
    <p:sldId id="260" r:id="rId19"/>
    <p:sldId id="28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D8E1"/>
    <a:srgbClr val="92C1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60693-0EDA-7942-A7E8-8D0C643E48F1}" type="datetimeFigureOut">
              <a:rPr lang="en-US" smtClean="0"/>
              <a:t>12/9/24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C59661-B91B-054C-908F-13A0A0F66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73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find them in rain forests, </a:t>
            </a:r>
            <a:r>
              <a:rPr lang="en-US" dirty="0" err="1"/>
              <a:t>antartica</a:t>
            </a:r>
            <a:r>
              <a:rPr lang="en-US" dirty="0"/>
              <a:t>, everywhere. Been around for 500 mil years and survived 5 mass extinctions.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59661-B91B-054C-908F-13A0A0F66E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62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that Musk wants to ship us all to Mars, we need to know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59661-B91B-054C-908F-13A0A0F66E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76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change is sudden, they die. It takes 24h for them to become Tun, and 30min to rehydrate and expand back. 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0.47 atm to 6 atm is our limit for pressure. As for Grays, we die with about 5-10 grays.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Ideed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, survival in both conditions depends on how fast or gradual the change is in order for them to have the time to defend.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59661-B91B-054C-908F-13A0A0F66E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499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many of us Tardigrades have no heart!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59661-B91B-054C-908F-13A0A0F66E4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71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we do us scientists, when we get nosy and jealous of other organisms, we peek into their genome by sequencing their RNA.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59661-B91B-054C-908F-13A0A0F66E4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11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8F485-903D-26B8-B639-DBCC0B2DC9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EB9C5E-EF9C-C6E6-C07A-1EC83B71E4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DBB3B3-6822-FD22-C6AE-760B5193B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949BC-09FF-364C-B2A8-15E7A16F70F7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90A15-1C7F-E2A2-19DE-D523F2909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5E5E2-0F4C-2259-FF19-37157CBD5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05B27-E331-0749-9AA6-EBE21BE9B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493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BB3BC-CC7C-75CA-7B7B-7DDBC8D63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7F0C7E-60E8-2917-D102-ACF07FF5A7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1BE9C-C29E-688B-7BFD-146D1FD77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949BC-09FF-364C-B2A8-15E7A16F70F7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4AECD-B212-9C34-88CF-1570556D5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EE0F4-F22C-4124-0DAF-6AD318FBF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05B27-E331-0749-9AA6-EBE21BE9B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49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DA4829-671B-8069-372E-1342353B93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407DC0-1889-3084-1598-700BEF06AA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EDCC2-E377-B6F4-4009-C90C2AF91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949BC-09FF-364C-B2A8-15E7A16F70F7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29E56-2AA5-105F-BBCD-571AD2B48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AF59B-5A45-3FBE-34E8-06B9541B0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05B27-E331-0749-9AA6-EBE21BE9B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475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D42B8-CE38-3788-5B23-8C6E3FE5F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8A8E5-57B0-63B3-66EE-207D71D2A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740BB-DF27-D2CB-509E-3BBB18109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949BC-09FF-364C-B2A8-15E7A16F70F7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4A1D9-14BA-A007-8E5C-1D6318601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F2FFE-CC81-A993-A6BC-3369B09B7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05B27-E331-0749-9AA6-EBE21BE9B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19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1A6B4-50A7-CD22-4D23-669E8DD96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B9ED9E-50B5-78CD-952D-95BE6C6741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4AA63-9813-F08C-49A1-EDF5684F6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949BC-09FF-364C-B2A8-15E7A16F70F7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652F0-F19D-14ED-03B4-8EA3433FD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4436D-8B65-F587-0274-DE9A71E9B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05B27-E331-0749-9AA6-EBE21BE9B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859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5BFDA-2B77-9180-FDAD-50A2D2532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B24FA-09F3-26C4-F2BB-517A3591D1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FAF24E-F67D-7059-D335-C03AF434D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32D280-3A36-3786-EA3E-8AD2C31FB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949BC-09FF-364C-B2A8-15E7A16F70F7}" type="datetimeFigureOut">
              <a:rPr lang="en-US" smtClean="0"/>
              <a:t>12/9/24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C5562-8014-BDEE-E5EA-04303C8CD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3AA078-48AF-2BCA-EADD-640F79229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05B27-E331-0749-9AA6-EBE21BE9B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645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CB92F-0288-6661-0AE7-DEE62E48C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7A767F-F0F1-2B73-87F7-3CD132143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5FE203-F78A-79EE-C9BD-404BEA0375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3772AF-FD62-2D78-8927-DEE7269447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89D35-9790-791F-837E-3BC9F383D8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CB90A1-F648-42F1-BDCA-238A3AB79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949BC-09FF-364C-B2A8-15E7A16F70F7}" type="datetimeFigureOut">
              <a:rPr lang="en-US" smtClean="0"/>
              <a:t>12/9/24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8CEBB7-8193-103A-A8D7-385BAFCAD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E04D9A-C236-B08B-A7A8-062226622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05B27-E331-0749-9AA6-EBE21BE9B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046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F8D89-2D39-3743-1892-9B2E23AC8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CDA107-7D2A-6830-E263-45780C89B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949BC-09FF-364C-B2A8-15E7A16F70F7}" type="datetimeFigureOut">
              <a:rPr lang="en-US" smtClean="0"/>
              <a:t>12/9/24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3236E9-FA64-7E15-3194-0AA2FD0C5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41EFE1-59DB-056B-1E02-34A683773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05B27-E331-0749-9AA6-EBE21BE9B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864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F89CC9-DACC-9353-DAF2-71125124E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949BC-09FF-364C-B2A8-15E7A16F70F7}" type="datetimeFigureOut">
              <a:rPr lang="en-US" smtClean="0"/>
              <a:t>12/9/24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0075DA-D92F-D2F5-1817-B1B7A7504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A1BE1-5CEF-81BB-8046-6FA3FFC54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05B27-E331-0749-9AA6-EBE21BE9B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48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50C90-1023-5931-1B08-4F03BAF6C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FDB0E-204B-A99C-E830-A6494DE86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758BB-2DF3-9946-A0AF-4B4CF1A5C7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E5FD9A-B2A4-F36D-4BA2-8232CCD6D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949BC-09FF-364C-B2A8-15E7A16F70F7}" type="datetimeFigureOut">
              <a:rPr lang="en-US" smtClean="0"/>
              <a:t>12/9/24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9DA65C-901E-83AE-F251-C3EA77820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6C6D6C-0AB2-B320-A248-A00AAD2B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05B27-E331-0749-9AA6-EBE21BE9B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734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8271B-1FAE-644F-DDFF-4C0C9E64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AB103A-504E-1775-A618-9D6B5306E8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1F007-2A81-6CEF-6A08-A1BC9AF47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579F9C-53FA-A758-FF0A-9F8B6AF84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949BC-09FF-364C-B2A8-15E7A16F70F7}" type="datetimeFigureOut">
              <a:rPr lang="en-US" smtClean="0"/>
              <a:t>12/9/24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E4CE0C-75D8-2218-2681-BB11339FC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634052-C434-A62D-277B-E307309F7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05B27-E331-0749-9AA6-EBE21BE9B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711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21CC83-406F-4DB2-F231-21AD94C19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7D663-4920-D2F9-6197-392559DD2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363EF-CB06-2FAB-7678-18B6AB69AA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9949BC-09FF-364C-B2A8-15E7A16F70F7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876A1-1A8F-CAD3-70E5-9E72D67BE5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264B7-4AF9-A3B1-A07A-1B426E2388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305B27-E331-0749-9AA6-EBE21BE9B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83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F83030-7081-C8F2-3C40-32136AD1F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729" y="1764407"/>
            <a:ext cx="5760846" cy="2310312"/>
          </a:xfrm>
        </p:spPr>
        <p:txBody>
          <a:bodyPr>
            <a:normAutofit/>
          </a:bodyPr>
          <a:lstStyle/>
          <a:p>
            <a:r>
              <a:rPr lang="en-US" sz="5200">
                <a:solidFill>
                  <a:schemeClr val="tx2"/>
                </a:solidFill>
              </a:rPr>
              <a:t>Everything you wish you were: </a:t>
            </a:r>
            <a:br>
              <a:rPr lang="en-US" sz="5200">
                <a:solidFill>
                  <a:schemeClr val="tx2"/>
                </a:solidFill>
              </a:rPr>
            </a:br>
            <a:r>
              <a:rPr lang="en-US" sz="5200">
                <a:solidFill>
                  <a:schemeClr val="tx2"/>
                </a:solidFill>
              </a:rPr>
              <a:t>A Tardigrade!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61D5C0-7C1D-87F4-2122-D8F02C952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5729" y="4165152"/>
            <a:ext cx="5760846" cy="6820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Daniele Mattei, PhD</a:t>
            </a:r>
          </a:p>
        </p:txBody>
      </p:sp>
    </p:spTree>
    <p:extLst>
      <p:ext uri="{BB962C8B-B14F-4D97-AF65-F5344CB8AC3E}">
        <p14:creationId xmlns:p14="http://schemas.microsoft.com/office/powerpoint/2010/main" val="2423854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9">
            <a:extLst>
              <a:ext uri="{FF2B5EF4-FFF2-40B4-BE49-F238E27FC236}">
                <a16:creationId xmlns:a16="http://schemas.microsoft.com/office/drawing/2014/main" id="{4AAA7B71-C71B-3DCF-E6C0-0422C9275660}"/>
              </a:ext>
            </a:extLst>
          </p:cNvPr>
          <p:cNvSpPr txBox="1">
            <a:spLocks/>
          </p:cNvSpPr>
          <p:nvPr/>
        </p:nvSpPr>
        <p:spPr>
          <a:xfrm>
            <a:off x="816463" y="-420129"/>
            <a:ext cx="4620584" cy="10587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(Bio)Hazard!</a:t>
            </a:r>
          </a:p>
        </p:txBody>
      </p:sp>
      <p:pic>
        <p:nvPicPr>
          <p:cNvPr id="4" name="Picture 3" descr="A collection of yellow warning signs&#10;&#10;Description automatically generated">
            <a:extLst>
              <a:ext uri="{FF2B5EF4-FFF2-40B4-BE49-F238E27FC236}">
                <a16:creationId xmlns:a16="http://schemas.microsoft.com/office/drawing/2014/main" id="{2CD3501F-7229-0E13-C355-E291B941E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253" y="1204975"/>
            <a:ext cx="4942280" cy="4448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F2EFED-20E5-BA38-7546-24724B3393A0}"/>
              </a:ext>
            </a:extLst>
          </p:cNvPr>
          <p:cNvSpPr txBox="1"/>
          <p:nvPr/>
        </p:nvSpPr>
        <p:spPr>
          <a:xfrm>
            <a:off x="126124" y="609427"/>
            <a:ext cx="679519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What is a hazard in terms of life and biological systems?</a:t>
            </a:r>
          </a:p>
          <a:p>
            <a:pPr algn="ctr"/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Extreme temperatures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Extreme pH (acid/base)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Extreme pressures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Dehydration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Irradiation (𝛾-radiation/x-rays/</a:t>
            </a:r>
            <a:r>
              <a:rPr lang="en-US" dirty="0" err="1"/>
              <a:t>uv</a:t>
            </a:r>
            <a:r>
              <a:rPr lang="en-US" dirty="0"/>
              <a:t>-light)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All these hazards pose a threat to our: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Protein integrity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Lipid integrity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Genome integrity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algn="ctr"/>
            <a:r>
              <a:rPr lang="en-US" dirty="0"/>
              <a:t>Cells of ALL living organisms depend on proper structural </a:t>
            </a:r>
          </a:p>
          <a:p>
            <a:pPr algn="ctr"/>
            <a:r>
              <a:rPr lang="en-US" dirty="0"/>
              <a:t>And functional stability of proteins, lipids and nucleic acids to work</a:t>
            </a:r>
          </a:p>
        </p:txBody>
      </p:sp>
      <p:pic>
        <p:nvPicPr>
          <p:cNvPr id="10" name="Picture 9" descr="A diagram of a molecule&#10;&#10;Description automatically generated">
            <a:extLst>
              <a:ext uri="{FF2B5EF4-FFF2-40B4-BE49-F238E27FC236}">
                <a16:creationId xmlns:a16="http://schemas.microsoft.com/office/drawing/2014/main" id="{4DF78083-9016-7FA7-85FE-BE53A035F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154" y="5066653"/>
            <a:ext cx="1927099" cy="1746320"/>
          </a:xfrm>
          <a:prstGeom prst="rect">
            <a:avLst/>
          </a:prstGeom>
        </p:spPr>
      </p:pic>
      <p:pic>
        <p:nvPicPr>
          <p:cNvPr id="14" name="Picture 13" descr="A diagram of different structures&#10;&#10;Description automatically generated">
            <a:extLst>
              <a:ext uri="{FF2B5EF4-FFF2-40B4-BE49-F238E27FC236}">
                <a16:creationId xmlns:a16="http://schemas.microsoft.com/office/drawing/2014/main" id="{3AFDFC27-EBE9-FC1E-A391-B85C34518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66332"/>
            <a:ext cx="1885263" cy="1746641"/>
          </a:xfrm>
          <a:prstGeom prst="rect">
            <a:avLst/>
          </a:prstGeom>
        </p:spPr>
      </p:pic>
      <p:pic>
        <p:nvPicPr>
          <p:cNvPr id="18" name="Picture 17" descr="A diagram of a cell structure&#10;&#10;Description automatically generated">
            <a:extLst>
              <a:ext uri="{FF2B5EF4-FFF2-40B4-BE49-F238E27FC236}">
                <a16:creationId xmlns:a16="http://schemas.microsoft.com/office/drawing/2014/main" id="{29E944A6-DC86-8AE3-0755-FAA15C3545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1959" y="5104563"/>
            <a:ext cx="2380499" cy="170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0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>
            <a:extLst>
              <a:ext uri="{FF2B5EF4-FFF2-40B4-BE49-F238E27FC236}">
                <a16:creationId xmlns:a16="http://schemas.microsoft.com/office/drawing/2014/main" id="{66110ADB-EB7B-99A8-12C6-A53EF11ECDD3}"/>
              </a:ext>
            </a:extLst>
          </p:cNvPr>
          <p:cNvSpPr txBox="1">
            <a:spLocks/>
          </p:cNvSpPr>
          <p:nvPr/>
        </p:nvSpPr>
        <p:spPr>
          <a:xfrm>
            <a:off x="7221557" y="-529367"/>
            <a:ext cx="6882713" cy="10587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secrete is in the genome!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65FE70-F84D-F589-0F09-C76A2F578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52" y="147428"/>
            <a:ext cx="5350294" cy="64350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241773-3756-D275-636F-1821FD2A1E27}"/>
              </a:ext>
            </a:extLst>
          </p:cNvPr>
          <p:cNvSpPr txBox="1"/>
          <p:nvPr/>
        </p:nvSpPr>
        <p:spPr>
          <a:xfrm>
            <a:off x="417983" y="6631917"/>
            <a:ext cx="13853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Li et al., Science 2024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BA242E-7FD1-1490-D21D-B4C28B08F76F}"/>
              </a:ext>
            </a:extLst>
          </p:cNvPr>
          <p:cNvSpPr txBox="1"/>
          <p:nvPr/>
        </p:nvSpPr>
        <p:spPr>
          <a:xfrm>
            <a:off x="7098612" y="529367"/>
            <a:ext cx="4967264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Genome sequencing revealed that the species had 14,701 genes, 30% of which are unique to tardigrades.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Researchers exposed Tardigrades to 3000 to 5000 grays (Gy) of gamma rays, which is ∼1000 times the lethal dose for humans.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found that 2,801 genes involved in DNA repair, cell division and immune responses became active.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of the genes, called TRID1, encodes a protein that helps to repair double-strand breaks in DNA by recruiting specialized proteins at sites of damage.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researchers also estimate that </a:t>
            </a:r>
            <a:r>
              <a:rPr lang="en-US" b="1" dirty="0"/>
              <a:t>0.5–3.1% of the tardigrade’s genes </a:t>
            </a:r>
            <a:r>
              <a:rPr lang="en-US" dirty="0"/>
              <a:t>were acquired </a:t>
            </a:r>
            <a:r>
              <a:rPr lang="en-US" b="1" dirty="0"/>
              <a:t>from other organisms </a:t>
            </a:r>
            <a:r>
              <a:rPr lang="en-US" dirty="0"/>
              <a:t>through a process known as </a:t>
            </a:r>
            <a:r>
              <a:rPr lang="en-US" b="1" dirty="0"/>
              <a:t>horizontal gene transfer.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116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lose-up of a root&#10;&#10;Description automatically generated">
            <a:extLst>
              <a:ext uri="{FF2B5EF4-FFF2-40B4-BE49-F238E27FC236}">
                <a16:creationId xmlns:a16="http://schemas.microsoft.com/office/drawing/2014/main" id="{C9F19693-9738-3B73-4E77-904BC8562C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47" t="37063" r="20093" b="3196"/>
          <a:stretch/>
        </p:blipFill>
        <p:spPr>
          <a:xfrm>
            <a:off x="2648197" y="457200"/>
            <a:ext cx="698608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368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E710B-882B-A2F2-75D4-98978DBAC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>
            <a:extLst>
              <a:ext uri="{FF2B5EF4-FFF2-40B4-BE49-F238E27FC236}">
                <a16:creationId xmlns:a16="http://schemas.microsoft.com/office/drawing/2014/main" id="{402C49EA-35EA-6C4E-495E-9D6A16C18714}"/>
              </a:ext>
            </a:extLst>
          </p:cNvPr>
          <p:cNvSpPr txBox="1">
            <a:spLocks/>
          </p:cNvSpPr>
          <p:nvPr/>
        </p:nvSpPr>
        <p:spPr>
          <a:xfrm>
            <a:off x="7130143" y="-640578"/>
            <a:ext cx="6882713" cy="10587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secrete is in the genome!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A836C6-9727-0DC6-D660-97523AB31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64" y="29289"/>
            <a:ext cx="5411847" cy="65090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FC267B-4FBE-B47A-F7B7-442962D3236B}"/>
              </a:ext>
            </a:extLst>
          </p:cNvPr>
          <p:cNvSpPr txBox="1"/>
          <p:nvPr/>
        </p:nvSpPr>
        <p:spPr>
          <a:xfrm>
            <a:off x="185764" y="6611779"/>
            <a:ext cx="13853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Li et al., Science 2024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0BBA1-1102-38EF-10F4-AF7D5493D4F9}"/>
              </a:ext>
            </a:extLst>
          </p:cNvPr>
          <p:cNvSpPr txBox="1"/>
          <p:nvPr/>
        </p:nvSpPr>
        <p:spPr>
          <a:xfrm>
            <a:off x="6903602" y="152399"/>
            <a:ext cx="5288398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Genome sequencing revealed that the species had 14,701 genes, 30% of which are unique to tardigrades.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Researchers exposed Tardigrades to 3000 to 5000 grays (Gy) of gamma rays, which is ∼1000 times the lethal dose for humans.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They found that 2,801 genes involved in DNA repair, cell division and immune responses became active.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One of the genes, called TRID1, accelerates the repair of DNA double-strand breaks by recruiting specialized proteins at sites of damage.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researchers also estimate that </a:t>
            </a:r>
            <a:r>
              <a:rPr lang="en-US" sz="1600" b="1" dirty="0"/>
              <a:t>0.5–3.1% of the tardigrade’s genes </a:t>
            </a:r>
            <a:r>
              <a:rPr lang="en-US" sz="1600" dirty="0"/>
              <a:t>were acquired </a:t>
            </a:r>
            <a:r>
              <a:rPr lang="en-US" sz="1600" b="1" dirty="0"/>
              <a:t>from other organisms </a:t>
            </a:r>
            <a:r>
              <a:rPr lang="en-US" sz="1600" dirty="0"/>
              <a:t>through a process known as </a:t>
            </a:r>
            <a:r>
              <a:rPr lang="en-US" sz="1600" b="1" dirty="0"/>
              <a:t>horizontal gene transfer.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A gene called DODA1, which seems to have been acquired from bacteria, enables tardigrades to produce four types of antioxidant pigments called </a:t>
            </a:r>
            <a:r>
              <a:rPr lang="en-US" sz="1600" b="1" dirty="0" err="1"/>
              <a:t>betalains</a:t>
            </a:r>
            <a:r>
              <a:rPr lang="en-US" sz="1600" b="1" dirty="0"/>
              <a:t> - </a:t>
            </a:r>
            <a:r>
              <a:rPr lang="en-US" sz="1600" dirty="0"/>
              <a:t>can mop up harmful reactive chemicals which account for 60–70% of radiation’s damaging effects.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610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9">
            <a:extLst>
              <a:ext uri="{FF2B5EF4-FFF2-40B4-BE49-F238E27FC236}">
                <a16:creationId xmlns:a16="http://schemas.microsoft.com/office/drawing/2014/main" id="{4BEA9DEA-178D-D26A-9D17-D0150E8E35D0}"/>
              </a:ext>
            </a:extLst>
          </p:cNvPr>
          <p:cNvSpPr txBox="1">
            <a:spLocks/>
          </p:cNvSpPr>
          <p:nvPr/>
        </p:nvSpPr>
        <p:spPr>
          <a:xfrm>
            <a:off x="0" y="932717"/>
            <a:ext cx="4629865" cy="2795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Cryopreservation</a:t>
            </a:r>
          </a:p>
        </p:txBody>
      </p:sp>
      <p:pic>
        <p:nvPicPr>
          <p:cNvPr id="6" name="Picture 5" descr="A diagram of a cell&#10;&#10;Description automatically generated">
            <a:extLst>
              <a:ext uri="{FF2B5EF4-FFF2-40B4-BE49-F238E27FC236}">
                <a16:creationId xmlns:a16="http://schemas.microsoft.com/office/drawing/2014/main" id="{EFEEB4E6-1DF6-F94D-D38E-8BBEBB30FB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08" r="661" b="1"/>
          <a:stretch/>
        </p:blipFill>
        <p:spPr>
          <a:xfrm>
            <a:off x="5954179" y="578738"/>
            <a:ext cx="5591793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08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A3E1FAEE-6936-5E11-C25F-028CB7BE8D26}"/>
              </a:ext>
            </a:extLst>
          </p:cNvPr>
          <p:cNvSpPr txBox="1">
            <a:spLocks/>
          </p:cNvSpPr>
          <p:nvPr/>
        </p:nvSpPr>
        <p:spPr>
          <a:xfrm>
            <a:off x="0" y="-532576"/>
            <a:ext cx="6882713" cy="10587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secrete is in the genome!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557BE7-27AC-F4D3-A402-643CE0BC5413}"/>
              </a:ext>
            </a:extLst>
          </p:cNvPr>
          <p:cNvSpPr txBox="1"/>
          <p:nvPr/>
        </p:nvSpPr>
        <p:spPr>
          <a:xfrm>
            <a:off x="-2058" y="6611779"/>
            <a:ext cx="60980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</a:rPr>
              <a:t>Nadja </a:t>
            </a:r>
            <a:r>
              <a:rPr lang="en-US" sz="1000" dirty="0" err="1">
                <a:effectLst/>
              </a:rPr>
              <a:t>Møbjerg</a:t>
            </a:r>
            <a:r>
              <a:rPr lang="en-US" sz="1000" b="0" i="0" u="none" strike="noStrike" dirty="0">
                <a:solidFill>
                  <a:srgbClr val="1F1F1F"/>
                </a:solidFill>
                <a:effectLst/>
                <a:latin typeface="ElsevierSans"/>
              </a:rPr>
              <a:t>, </a:t>
            </a:r>
            <a:r>
              <a:rPr lang="en-US" sz="1000" dirty="0">
                <a:effectLst/>
              </a:rPr>
              <a:t>Ricardo Cardoso Neves, Comparative Biochemistry and Physiology, 2021</a:t>
            </a:r>
            <a:endParaRPr lang="en-US" sz="1000" dirty="0"/>
          </a:p>
        </p:txBody>
      </p:sp>
      <p:pic>
        <p:nvPicPr>
          <p:cNvPr id="13" name="Picture 12" descr="Diagram of a cell structure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59DC6EA9-48A8-750D-F845-0D518BF14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" y="562163"/>
            <a:ext cx="8581176" cy="57696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50FF53A-358D-81D6-BEDF-DCAD444A16FD}"/>
              </a:ext>
            </a:extLst>
          </p:cNvPr>
          <p:cNvSpPr txBox="1"/>
          <p:nvPr/>
        </p:nvSpPr>
        <p:spPr>
          <a:xfrm>
            <a:off x="6746197" y="2603444"/>
            <a:ext cx="5441684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Tardigrade specific proteins such as TDPs help maintain protein and lipid stability, along with the sugar trehalose.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Additionally, some TDPs form gels that slow down molecular interactions within cells – thereby slowing metabolism.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Late Embryogenesis Abundant (LEA) proteins, also found in plant seeds, maintain structural stability during desiccation.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Trehalose and glycerol act to both preserve osmotic pressure when water and ions are pumped out and as acute, immediate anti-freeze agents.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Trehalose and glycerol help maintain lipid membrane fluidity.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0751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26E7AC-6E1C-43D6-34DF-C7B572649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9">
            <a:extLst>
              <a:ext uri="{FF2B5EF4-FFF2-40B4-BE49-F238E27FC236}">
                <a16:creationId xmlns:a16="http://schemas.microsoft.com/office/drawing/2014/main" id="{43FB03E0-E51B-82DD-01DA-40DC75387F39}"/>
              </a:ext>
            </a:extLst>
          </p:cNvPr>
          <p:cNvSpPr txBox="1">
            <a:spLocks/>
          </p:cNvSpPr>
          <p:nvPr/>
        </p:nvSpPr>
        <p:spPr>
          <a:xfrm>
            <a:off x="239480" y="0"/>
            <a:ext cx="4412546" cy="9523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Cryopreservation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9879B5-D85D-E70F-20F5-9BCB48916ACF}"/>
              </a:ext>
            </a:extLst>
          </p:cNvPr>
          <p:cNvSpPr txBox="1"/>
          <p:nvPr/>
        </p:nvSpPr>
        <p:spPr>
          <a:xfrm>
            <a:off x="6575494" y="809243"/>
            <a:ext cx="477876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We now routinely cryopreserve cells and embryos (up to 7-8 days post fertilization).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Trehalose and glycerol can be used to cryopreserve cells.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Serum albumin is added to provide stability.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We can apparently also cryopreserve whole humans…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algn="ctr"/>
            <a:r>
              <a:rPr lang="en-US" sz="1400" dirty="0"/>
              <a:t>But we don’t know how to wake </a:t>
            </a:r>
            <a:r>
              <a:rPr lang="en-US" sz="1400" dirty="0" err="1"/>
              <a:t>em</a:t>
            </a:r>
            <a:r>
              <a:rPr lang="en-US" sz="1400" dirty="0"/>
              <a:t> up!</a:t>
            </a:r>
          </a:p>
          <a:p>
            <a:pPr algn="ctr"/>
            <a:endParaRPr lang="en-US" sz="1400" dirty="0"/>
          </a:p>
          <a:p>
            <a:pPr algn="ctr"/>
            <a:endParaRPr lang="en-US" sz="1400" dirty="0"/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We can learn a lot from Tardigrade at the cellular and molecular level!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5" name="Picture 4" descr="A close-up of a device&#10;&#10;Description automatically generated">
            <a:extLst>
              <a:ext uri="{FF2B5EF4-FFF2-40B4-BE49-F238E27FC236}">
                <a16:creationId xmlns:a16="http://schemas.microsoft.com/office/drawing/2014/main" id="{C74CFBC6-85AF-1E29-D7C2-AC9C32A4E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335" y="1259971"/>
            <a:ext cx="3084786" cy="2071057"/>
          </a:xfrm>
          <a:prstGeom prst="rect">
            <a:avLst/>
          </a:prstGeom>
        </p:spPr>
      </p:pic>
      <p:pic>
        <p:nvPicPr>
          <p:cNvPr id="9" name="Picture 8" descr="Several large silver tanks&#10;&#10;Description automatically generated with medium confidence">
            <a:extLst>
              <a:ext uri="{FF2B5EF4-FFF2-40B4-BE49-F238E27FC236}">
                <a16:creationId xmlns:a16="http://schemas.microsoft.com/office/drawing/2014/main" id="{A6543BB3-1675-404C-C968-C50BA5CAE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565" y="3638647"/>
            <a:ext cx="3106123" cy="237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70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5CCF60-79A2-440A-86A2-1A64A59F7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2162BA-EECD-43E0-99D9-C00B1948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60DB805-F71F-46BB-A8CC-74F6D8306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91054C-3439-420E-88EB-F0A5637EC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9">
            <a:extLst>
              <a:ext uri="{FF2B5EF4-FFF2-40B4-BE49-F238E27FC236}">
                <a16:creationId xmlns:a16="http://schemas.microsoft.com/office/drawing/2014/main" id="{34FFBDCF-A0DD-B05C-0C3C-30A996BE4A78}"/>
              </a:ext>
            </a:extLst>
          </p:cNvPr>
          <p:cNvSpPr txBox="1">
            <a:spLocks/>
          </p:cNvSpPr>
          <p:nvPr/>
        </p:nvSpPr>
        <p:spPr>
          <a:xfrm>
            <a:off x="673740" y="2759383"/>
            <a:ext cx="2895573" cy="28342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>
                <a:solidFill>
                  <a:srgbClr val="FFFFFF"/>
                </a:solidFill>
              </a:rPr>
              <a:t>Potential Future Applications</a:t>
            </a:r>
          </a:p>
        </p:txBody>
      </p:sp>
      <p:pic>
        <p:nvPicPr>
          <p:cNvPr id="10" name="Picture 9" descr="A screenshot of a text&#10;&#10;Description automatically generated">
            <a:extLst>
              <a:ext uri="{FF2B5EF4-FFF2-40B4-BE49-F238E27FC236}">
                <a16:creationId xmlns:a16="http://schemas.microsoft.com/office/drawing/2014/main" id="{A975FFB2-B36D-4A02-B55F-94B822A74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101" y="2317740"/>
            <a:ext cx="3591796" cy="1858754"/>
          </a:xfrm>
          <a:prstGeom prst="rect">
            <a:avLst/>
          </a:prstGeom>
        </p:spPr>
      </p:pic>
      <p:pic>
        <p:nvPicPr>
          <p:cNvPr id="6" name="Picture 5" descr="A screenshot of a web page&#10;&#10;Description automatically generated">
            <a:extLst>
              <a:ext uri="{FF2B5EF4-FFF2-40B4-BE49-F238E27FC236}">
                <a16:creationId xmlns:a16="http://schemas.microsoft.com/office/drawing/2014/main" id="{9CF931CC-C984-EAE9-CFAD-FF9446B52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551" y="470230"/>
            <a:ext cx="3824718" cy="1768931"/>
          </a:xfrm>
          <a:prstGeom prst="rect">
            <a:avLst/>
          </a:prstGeom>
        </p:spPr>
      </p:pic>
      <p:pic>
        <p:nvPicPr>
          <p:cNvPr id="4" name="Picture 3" descr="A screenshot of a website&#10;&#10;Description automatically generated">
            <a:extLst>
              <a:ext uri="{FF2B5EF4-FFF2-40B4-BE49-F238E27FC236}">
                <a16:creationId xmlns:a16="http://schemas.microsoft.com/office/drawing/2014/main" id="{92D191DC-DCDD-EB54-0D48-1E01701DC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6101" y="470230"/>
            <a:ext cx="4263821" cy="1332444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BF63B1F-3239-6F59-FAF0-4C9B7CC4E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2424" y="2501978"/>
            <a:ext cx="3837845" cy="1746218"/>
          </a:xfrm>
          <a:prstGeom prst="rect">
            <a:avLst/>
          </a:prstGeom>
        </p:spPr>
      </p:pic>
      <p:pic>
        <p:nvPicPr>
          <p:cNvPr id="12" name="Picture 11" descr="A close-up of a website&#10;&#10;Description automatically generated">
            <a:extLst>
              <a:ext uri="{FF2B5EF4-FFF2-40B4-BE49-F238E27FC236}">
                <a16:creationId xmlns:a16="http://schemas.microsoft.com/office/drawing/2014/main" id="{A3905E88-729C-FBF8-2391-6DB723DBD7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4" y="4763798"/>
            <a:ext cx="3929740" cy="1401037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ED20FC-3CE8-F11C-E485-4BD7CD02C3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8445" y="5147156"/>
            <a:ext cx="3418929" cy="8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640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0FA73B-4BC1-51E1-787D-707F7C412106}"/>
              </a:ext>
            </a:extLst>
          </p:cNvPr>
          <p:cNvSpPr txBox="1"/>
          <p:nvPr/>
        </p:nvSpPr>
        <p:spPr>
          <a:xfrm>
            <a:off x="1314824" y="735106"/>
            <a:ext cx="10053763" cy="29284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IS RESILIANCE = LONGEVITY?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32F53A-0D1E-12D6-8F14-E9446DE65F18}"/>
              </a:ext>
            </a:extLst>
          </p:cNvPr>
          <p:cNvSpPr txBox="1"/>
          <p:nvPr/>
        </p:nvSpPr>
        <p:spPr>
          <a:xfrm>
            <a:off x="372786" y="4328312"/>
            <a:ext cx="118192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 necessarily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Tardigrades live up to 2 years in their hydrated form and decades in their tun-form.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still long compared to similar organisms like nematodes who live several months-1y.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 Planarian flatworms are not as resilient to stressors but the can potentially live forever </a:t>
            </a:r>
          </a:p>
          <a:p>
            <a:r>
              <a:rPr lang="en-US" dirty="0"/>
              <a:t>- </a:t>
            </a:r>
            <a:r>
              <a:rPr lang="en-US" b="1" dirty="0"/>
              <a:t>Constant rejuvenation and repair.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3D610D-0630-F4B1-A4F5-A635CD5C4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9107" y="4719840"/>
            <a:ext cx="2376144" cy="186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13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9">
            <a:extLst>
              <a:ext uri="{FF2B5EF4-FFF2-40B4-BE49-F238E27FC236}">
                <a16:creationId xmlns:a16="http://schemas.microsoft.com/office/drawing/2014/main" id="{39E7FFCB-BE66-4766-9319-2E7AA817DA8F}"/>
              </a:ext>
            </a:extLst>
          </p:cNvPr>
          <p:cNvSpPr txBox="1">
            <a:spLocks/>
          </p:cNvSpPr>
          <p:nvPr/>
        </p:nvSpPr>
        <p:spPr>
          <a:xfrm>
            <a:off x="-540596" y="806702"/>
            <a:ext cx="4412021" cy="30307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You!</a:t>
            </a:r>
          </a:p>
          <a:p>
            <a:pPr algn="r">
              <a:spcAft>
                <a:spcPts val="600"/>
              </a:spcAft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E1FDEC4-0085-6B1E-BFA9-3C5E71AE6930}"/>
              </a:ext>
            </a:extLst>
          </p:cNvPr>
          <p:cNvGrpSpPr/>
          <p:nvPr/>
        </p:nvGrpSpPr>
        <p:grpSpPr>
          <a:xfrm>
            <a:off x="6149681" y="315786"/>
            <a:ext cx="5500958" cy="6040565"/>
            <a:chOff x="6149681" y="315786"/>
            <a:chExt cx="5500958" cy="6040565"/>
          </a:xfrm>
        </p:grpSpPr>
        <p:pic>
          <p:nvPicPr>
            <p:cNvPr id="4" name="Picture 3" descr="A cartoon of a bear wearing sunglasses&#10;&#10;Description automatically generated">
              <a:extLst>
                <a:ext uri="{FF2B5EF4-FFF2-40B4-BE49-F238E27FC236}">
                  <a16:creationId xmlns:a16="http://schemas.microsoft.com/office/drawing/2014/main" id="{644C4C54-124B-5C6F-E9D1-46847ED99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9681" y="457199"/>
              <a:ext cx="5500958" cy="5899152"/>
            </a:xfrm>
            <a:prstGeom prst="rect">
              <a:avLst/>
            </a:prstGeom>
          </p:spPr>
        </p:pic>
        <p:sp>
          <p:nvSpPr>
            <p:cNvPr id="5" name="Teardrop 4">
              <a:extLst>
                <a:ext uri="{FF2B5EF4-FFF2-40B4-BE49-F238E27FC236}">
                  <a16:creationId xmlns:a16="http://schemas.microsoft.com/office/drawing/2014/main" id="{D96B5C64-527B-CE35-8C7A-84C995FC010E}"/>
                </a:ext>
              </a:extLst>
            </p:cNvPr>
            <p:cNvSpPr/>
            <p:nvPr/>
          </p:nvSpPr>
          <p:spPr>
            <a:xfrm rot="4474188">
              <a:off x="6948871" y="240282"/>
              <a:ext cx="1637211" cy="1788219"/>
            </a:xfrm>
            <a:prstGeom prst="teardrop">
              <a:avLst>
                <a:gd name="adj" fmla="val 132255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0C7EFB1-D097-1050-EA16-CB967C4677D4}"/>
                </a:ext>
              </a:extLst>
            </p:cNvPr>
            <p:cNvSpPr txBox="1"/>
            <p:nvPr/>
          </p:nvSpPr>
          <p:spPr>
            <a:xfrm>
              <a:off x="7204693" y="829774"/>
              <a:ext cx="112556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That’s All 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Folks!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4847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6C4118A-B523-45D9-B427-8E05B2DEA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" name="Title 9">
            <a:extLst>
              <a:ext uri="{FF2B5EF4-FFF2-40B4-BE49-F238E27FC236}">
                <a16:creationId xmlns:a16="http://schemas.microsoft.com/office/drawing/2014/main" id="{7510F642-CF8E-24E2-9FFF-78AFC3335CE1}"/>
              </a:ext>
            </a:extLst>
          </p:cNvPr>
          <p:cNvSpPr txBox="1">
            <a:spLocks/>
          </p:cNvSpPr>
          <p:nvPr/>
        </p:nvSpPr>
        <p:spPr>
          <a:xfrm>
            <a:off x="598480" y="0"/>
            <a:ext cx="4899039" cy="2161787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000" b="1" dirty="0"/>
              <a:t>What Are Tardigrades?</a:t>
            </a:r>
            <a:br>
              <a:rPr lang="en-US" sz="4000" b="1" dirty="0"/>
            </a:br>
            <a:endParaRPr lang="en-US" sz="4000" dirty="0"/>
          </a:p>
        </p:txBody>
      </p:sp>
      <p:pic>
        <p:nvPicPr>
          <p:cNvPr id="3" name="Picture 2" descr="A close-up of a creature&#10;&#10;Description automatically generated">
            <a:extLst>
              <a:ext uri="{FF2B5EF4-FFF2-40B4-BE49-F238E27FC236}">
                <a16:creationId xmlns:a16="http://schemas.microsoft.com/office/drawing/2014/main" id="{97CB423C-9C6E-4C66-FB08-58293C9184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35"/>
          <a:stretch/>
        </p:blipFill>
        <p:spPr>
          <a:xfrm>
            <a:off x="6095999" y="10"/>
            <a:ext cx="6105655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97D7D3-5224-6B64-85F5-432EB2F3F812}"/>
              </a:ext>
            </a:extLst>
          </p:cNvPr>
          <p:cNvSpPr txBox="1"/>
          <p:nvPr/>
        </p:nvSpPr>
        <p:spPr>
          <a:xfrm>
            <a:off x="850614" y="1527483"/>
            <a:ext cx="4646905" cy="13765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T</a:t>
            </a:r>
            <a:r>
              <a:rPr lang="en-US" b="0" i="0" u="none" strike="noStrike" dirty="0">
                <a:effectLst/>
              </a:rPr>
              <a:t>hey are small</a:t>
            </a:r>
            <a:r>
              <a:rPr lang="en-US" b="1" i="0" u="none" strike="noStrike" dirty="0">
                <a:effectLst/>
              </a:rPr>
              <a:t>, opportunistic organisms.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87C96C-E81A-AEB0-0654-6BD2C71AF5FE}"/>
              </a:ext>
            </a:extLst>
          </p:cNvPr>
          <p:cNvSpPr txBox="1"/>
          <p:nvPr/>
        </p:nvSpPr>
        <p:spPr>
          <a:xfrm>
            <a:off x="116720" y="2904054"/>
            <a:ext cx="4804435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</a:rPr>
              <a:t>M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icroscopic, invertebrate, water-dwelling organisms</a:t>
            </a:r>
          </a:p>
          <a:p>
            <a:pPr algn="l">
              <a:spcAft>
                <a:spcPts val="60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 they are typically 0.3 to 0.5 mm (0.012 to 0.020 in) in length. </a:t>
            </a:r>
          </a:p>
          <a:p>
            <a:pPr algn="l">
              <a:spcAft>
                <a:spcPts val="600"/>
              </a:spcAft>
            </a:pPr>
            <a:endParaRPr lang="en-US" sz="1600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Discovered in 1773 by German zoologist Johann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Goeze</a:t>
            </a:r>
            <a:r>
              <a:rPr lang="en-US" sz="1600" dirty="0">
                <a:solidFill>
                  <a:srgbClr val="000000"/>
                </a:solidFill>
              </a:rPr>
              <a:t> who named them “Kleiner </a:t>
            </a:r>
            <a:r>
              <a:rPr lang="en-US" sz="1600" dirty="0" err="1">
                <a:solidFill>
                  <a:srgbClr val="000000"/>
                </a:solidFill>
              </a:rPr>
              <a:t>Wasserbär</a:t>
            </a:r>
            <a:r>
              <a:rPr lang="en-US" sz="1600" dirty="0">
                <a:solidFill>
                  <a:srgbClr val="000000"/>
                </a:solidFill>
              </a:rPr>
              <a:t>” (small water bear).</a:t>
            </a:r>
            <a:endParaRPr lang="en-US" sz="1600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spcAft>
                <a:spcPts val="600"/>
              </a:spcAft>
            </a:pPr>
            <a:endParaRPr lang="en-US" sz="1600" dirty="0">
              <a:solidFill>
                <a:srgbClr val="000000"/>
              </a:solidFill>
            </a:endParaRPr>
          </a:p>
          <a:p>
            <a:pPr algn="l">
              <a:spcAft>
                <a:spcPts val="600"/>
              </a:spcAft>
            </a:pPr>
            <a:endParaRPr lang="en-US" sz="1600" dirty="0">
              <a:solidFill>
                <a:srgbClr val="000000"/>
              </a:solidFill>
            </a:endParaRP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In 1776 Italian biologist Lazzaro Spallanzani called them Tardigrada from Latin </a:t>
            </a:r>
            <a:r>
              <a:rPr lang="en-US" sz="1600" dirty="0" err="1">
                <a:solidFill>
                  <a:srgbClr val="000000"/>
                </a:solidFill>
              </a:rPr>
              <a:t>tardi</a:t>
            </a:r>
            <a:r>
              <a:rPr lang="en-US" sz="1600" dirty="0">
                <a:solidFill>
                  <a:srgbClr val="000000"/>
                </a:solidFill>
              </a:rPr>
              <a:t> (slow) </a:t>
            </a:r>
            <a:r>
              <a:rPr lang="en-US" sz="1600" dirty="0" err="1">
                <a:solidFill>
                  <a:srgbClr val="000000"/>
                </a:solidFill>
              </a:rPr>
              <a:t>gradi</a:t>
            </a:r>
            <a:r>
              <a:rPr lang="en-US" sz="1600" dirty="0">
                <a:solidFill>
                  <a:srgbClr val="000000"/>
                </a:solidFill>
              </a:rPr>
              <a:t> (step) because of their slow-moving behavior.</a:t>
            </a:r>
            <a:endParaRPr lang="en-US" sz="1600" b="0" i="0" u="none" strike="noStrike" dirty="0">
              <a:solidFill>
                <a:srgbClr val="000000"/>
              </a:solidFill>
              <a:effectLst/>
            </a:endParaRPr>
          </a:p>
        </p:txBody>
      </p:sp>
      <p:pic>
        <p:nvPicPr>
          <p:cNvPr id="6" name="Picture 5" descr="A portrait of a person with a wig&#10;&#10;Description automatically generated">
            <a:extLst>
              <a:ext uri="{FF2B5EF4-FFF2-40B4-BE49-F238E27FC236}">
                <a16:creationId xmlns:a16="http://schemas.microsoft.com/office/drawing/2014/main" id="{82AF42A3-5ADA-3FA9-6893-D42D426AB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939" y="4306420"/>
            <a:ext cx="582868" cy="76572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 descr="A close up of a bug&#10;&#10;Description automatically generated">
            <a:extLst>
              <a:ext uri="{FF2B5EF4-FFF2-40B4-BE49-F238E27FC236}">
                <a16:creationId xmlns:a16="http://schemas.microsoft.com/office/drawing/2014/main" id="{7ADFEAF2-41E3-7B95-8E2B-28647EC98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8322" y="4757341"/>
            <a:ext cx="3150974" cy="21006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A close-up of a person&#10;&#10;Description automatically generated">
            <a:extLst>
              <a:ext uri="{FF2B5EF4-FFF2-40B4-BE49-F238E27FC236}">
                <a16:creationId xmlns:a16="http://schemas.microsoft.com/office/drawing/2014/main" id="{2C812C47-1F70-E78B-C9B8-7ED0254D10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395" y="5606123"/>
            <a:ext cx="745804" cy="68919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972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9">
            <a:extLst>
              <a:ext uri="{FF2B5EF4-FFF2-40B4-BE49-F238E27FC236}">
                <a16:creationId xmlns:a16="http://schemas.microsoft.com/office/drawing/2014/main" id="{9C889A07-4979-A0E4-8B33-ABF560F0264F}"/>
              </a:ext>
            </a:extLst>
          </p:cNvPr>
          <p:cNvSpPr txBox="1">
            <a:spLocks/>
          </p:cNvSpPr>
          <p:nvPr/>
        </p:nvSpPr>
        <p:spPr>
          <a:xfrm>
            <a:off x="379730" y="130524"/>
            <a:ext cx="4188728" cy="1234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000" b="1" dirty="0">
                <a:latin typeface="+mn-lt"/>
                <a:ea typeface="+mn-ea"/>
                <a:cs typeface="+mn-cs"/>
              </a:rPr>
              <a:t>Where do we place Tardigrades? </a:t>
            </a:r>
          </a:p>
          <a:p>
            <a:pPr algn="ctr">
              <a:spcAft>
                <a:spcPts val="600"/>
              </a:spcAft>
            </a:pPr>
            <a:r>
              <a:rPr lang="en-US" sz="2000" b="1" dirty="0">
                <a:latin typeface="+mn-lt"/>
                <a:ea typeface="+mn-ea"/>
                <a:cs typeface="+mn-cs"/>
              </a:rPr>
              <a:t>What kind of creature are they? </a:t>
            </a:r>
          </a:p>
        </p:txBody>
      </p:sp>
      <p:pic>
        <p:nvPicPr>
          <p:cNvPr id="4" name="Picture 3" descr="A close-up of a tardigrade&#10;&#10;Description automatically generated">
            <a:extLst>
              <a:ext uri="{FF2B5EF4-FFF2-40B4-BE49-F238E27FC236}">
                <a16:creationId xmlns:a16="http://schemas.microsoft.com/office/drawing/2014/main" id="{8381B19F-6A87-CF9E-07AF-7FA6C49D90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34" r="6112"/>
          <a:stretch/>
        </p:blipFill>
        <p:spPr>
          <a:xfrm>
            <a:off x="4948188" y="1"/>
            <a:ext cx="7243812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807173-C808-128A-59F6-27550115FEA3}"/>
              </a:ext>
            </a:extLst>
          </p:cNvPr>
          <p:cNvSpPr txBox="1"/>
          <p:nvPr/>
        </p:nvSpPr>
        <p:spPr>
          <a:xfrm>
            <a:off x="15028" y="2195184"/>
            <a:ext cx="4804435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Kingdom</a:t>
            </a:r>
            <a:r>
              <a:rPr lang="en-US" sz="1400" dirty="0"/>
              <a:t>: Animalia</a:t>
            </a:r>
          </a:p>
          <a:p>
            <a:r>
              <a:rPr lang="en-US" sz="1400" dirty="0"/>
              <a:t>Multicellular organisms with differentiated tissues and heterotrophic lifestyles (relying on external food sources).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Phylum</a:t>
            </a:r>
            <a:r>
              <a:rPr lang="en-US" sz="1400" dirty="0"/>
              <a:t>: Tardigrada</a:t>
            </a:r>
          </a:p>
          <a:p>
            <a:r>
              <a:rPr lang="en-US" sz="1400" dirty="0"/>
              <a:t>Tardigrada is their unique phylum, making them distinct from all other organisms. More than 1,300 described species.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Superphylum</a:t>
            </a:r>
            <a:r>
              <a:rPr lang="en-US" sz="1400" dirty="0"/>
              <a:t>: </a:t>
            </a:r>
            <a:r>
              <a:rPr lang="en-US" sz="1400" dirty="0" err="1"/>
              <a:t>Ecdysozoa</a:t>
            </a:r>
            <a:endParaRPr lang="en-US" sz="1400" dirty="0"/>
          </a:p>
          <a:p>
            <a:r>
              <a:rPr lang="en-US" sz="1400" dirty="0"/>
              <a:t>Tardigrades are grouped with other molting animals (e.g., arthropods and nematodes). This shared characteristic links them evolutionarily.</a:t>
            </a:r>
          </a:p>
          <a:p>
            <a:pPr algn="l">
              <a:spcAft>
                <a:spcPts val="600"/>
              </a:spcAft>
            </a:pPr>
            <a:endParaRPr lang="en-US" sz="1400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04550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92D1FF-0F49-CD72-B515-94B2D2A87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Different colored question marks">
            <a:extLst>
              <a:ext uri="{FF2B5EF4-FFF2-40B4-BE49-F238E27FC236}">
                <a16:creationId xmlns:a16="http://schemas.microsoft.com/office/drawing/2014/main" id="{B0083991-0CFE-1D14-0F0B-430369BAE1D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8CFE864C-7042-8099-7A56-D255A7443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i="0" u="none" strike="noStrike" dirty="0">
                <a:solidFill>
                  <a:srgbClr val="FFFFFF"/>
                </a:solidFill>
                <a:effectLst/>
              </a:rPr>
              <a:t>Why are we talking about tardigrades?</a:t>
            </a:r>
            <a:endParaRPr lang="en-US"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018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A3CC463-F933-4AC4-86E1-5AC14B0C3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25D2DB-A12A-44DB-B00E-F4D622329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FF95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420DE49E-DACB-534B-DC1A-E56F28F26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49" y="1221134"/>
            <a:ext cx="3854945" cy="132031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E7E7877-F64E-4EEA-B778-138031EFF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FF95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E14F16C8-8931-91D7-1708-C023EAF57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49" y="4598515"/>
            <a:ext cx="3854945" cy="77098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DD6C4F3-70FD-4F13-919C-702EE4886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0596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medical review&#10;&#10;Description automatically generated">
            <a:extLst>
              <a:ext uri="{FF2B5EF4-FFF2-40B4-BE49-F238E27FC236}">
                <a16:creationId xmlns:a16="http://schemas.microsoft.com/office/drawing/2014/main" id="{1E1BFAC8-1E5D-8DCD-16F0-13737C6BF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4764" y="2097925"/>
            <a:ext cx="6410084" cy="267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46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-up of a root&#10;&#10;Description automatically generated">
            <a:extLst>
              <a:ext uri="{FF2B5EF4-FFF2-40B4-BE49-F238E27FC236}">
                <a16:creationId xmlns:a16="http://schemas.microsoft.com/office/drawing/2014/main" id="{D52D28BF-0E03-B357-3B58-E021A6353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186" y="441960"/>
            <a:ext cx="6157349" cy="51875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DA5F12-8569-C8E3-06A5-F0AA394BF942}"/>
              </a:ext>
            </a:extLst>
          </p:cNvPr>
          <p:cNvSpPr txBox="1"/>
          <p:nvPr/>
        </p:nvSpPr>
        <p:spPr>
          <a:xfrm>
            <a:off x="0" y="6611351"/>
            <a:ext cx="31983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https://</a:t>
            </a:r>
            <a:r>
              <a:rPr lang="en-US" sz="1000" dirty="0" err="1">
                <a:solidFill>
                  <a:schemeClr val="bg1"/>
                </a:solidFill>
              </a:rPr>
              <a:t>www.americanscientist.org</a:t>
            </a:r>
            <a:r>
              <a:rPr lang="en-US" sz="1000" dirty="0">
                <a:solidFill>
                  <a:schemeClr val="bg1"/>
                </a:solidFill>
              </a:rPr>
              <a:t>/article/tardigrades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7E0F0F-D7E3-C9FB-ED86-12CB37422FE4}"/>
              </a:ext>
            </a:extLst>
          </p:cNvPr>
          <p:cNvSpPr txBox="1"/>
          <p:nvPr/>
        </p:nvSpPr>
        <p:spPr>
          <a:xfrm>
            <a:off x="1918438" y="5803358"/>
            <a:ext cx="8511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Cryptobiosis: From Greek for “</a:t>
            </a:r>
            <a:r>
              <a:rPr lang="en-US" dirty="0" err="1">
                <a:solidFill>
                  <a:schemeClr val="bg1"/>
                </a:solidFill>
              </a:rPr>
              <a:t>Kryptos</a:t>
            </a:r>
            <a:r>
              <a:rPr lang="en-US" dirty="0">
                <a:solidFill>
                  <a:schemeClr val="bg1"/>
                </a:solidFill>
              </a:rPr>
              <a:t> (concealed, hidden) and “</a:t>
            </a:r>
            <a:r>
              <a:rPr lang="en-US" dirty="0" err="1">
                <a:solidFill>
                  <a:schemeClr val="bg1"/>
                </a:solidFill>
              </a:rPr>
              <a:t>biosis</a:t>
            </a:r>
            <a:r>
              <a:rPr lang="en-US" dirty="0">
                <a:solidFill>
                  <a:schemeClr val="bg1"/>
                </a:solidFill>
              </a:rPr>
              <a:t>”: life process </a:t>
            </a:r>
          </a:p>
        </p:txBody>
      </p:sp>
    </p:spTree>
    <p:extLst>
      <p:ext uri="{BB962C8B-B14F-4D97-AF65-F5344CB8AC3E}">
        <p14:creationId xmlns:p14="http://schemas.microsoft.com/office/powerpoint/2010/main" val="424179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CD7F43-E976-FBAE-4B38-591F13EB2B08}"/>
              </a:ext>
            </a:extLst>
          </p:cNvPr>
          <p:cNvSpPr txBox="1"/>
          <p:nvPr/>
        </p:nvSpPr>
        <p:spPr>
          <a:xfrm>
            <a:off x="90125" y="6580573"/>
            <a:ext cx="31983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https://</a:t>
            </a:r>
            <a:r>
              <a:rPr lang="en-US" sz="1000" dirty="0" err="1">
                <a:solidFill>
                  <a:schemeClr val="bg1"/>
                </a:solidFill>
              </a:rPr>
              <a:t>www.americanscientist.org</a:t>
            </a:r>
            <a:r>
              <a:rPr lang="en-US" sz="1000" dirty="0">
                <a:solidFill>
                  <a:schemeClr val="bg1"/>
                </a:solidFill>
              </a:rPr>
              <a:t>/article/tardigrades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9DD987D-65BB-0174-C07E-B4C53FE4A126}"/>
              </a:ext>
            </a:extLst>
          </p:cNvPr>
          <p:cNvGrpSpPr/>
          <p:nvPr/>
        </p:nvGrpSpPr>
        <p:grpSpPr>
          <a:xfrm>
            <a:off x="1204146" y="457200"/>
            <a:ext cx="9783707" cy="5943600"/>
            <a:chOff x="1204146" y="457200"/>
            <a:chExt cx="9783707" cy="5943600"/>
          </a:xfrm>
        </p:grpSpPr>
        <p:pic>
          <p:nvPicPr>
            <p:cNvPr id="3" name="Picture 2" descr="A diagram&#10;&#10;Description automatically generated">
              <a:extLst>
                <a:ext uri="{FF2B5EF4-FFF2-40B4-BE49-F238E27FC236}">
                  <a16:creationId xmlns:a16="http://schemas.microsoft.com/office/drawing/2014/main" id="{58993F7F-CF21-7809-6878-5147871DB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4146" y="457200"/>
              <a:ext cx="9783707" cy="59436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A0E0C3E-4327-E872-D85D-E2F0D7451CE0}"/>
                </a:ext>
              </a:extLst>
            </p:cNvPr>
            <p:cNvSpPr/>
            <p:nvPr/>
          </p:nvSpPr>
          <p:spPr>
            <a:xfrm>
              <a:off x="7463482" y="6067168"/>
              <a:ext cx="2310714" cy="210064"/>
            </a:xfrm>
            <a:prstGeom prst="rect">
              <a:avLst/>
            </a:prstGeom>
            <a:solidFill>
              <a:srgbClr val="CFD8E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65808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C7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a worm&#10;&#10;Description automatically generated with medium confidence">
            <a:extLst>
              <a:ext uri="{FF2B5EF4-FFF2-40B4-BE49-F238E27FC236}">
                <a16:creationId xmlns:a16="http://schemas.microsoft.com/office/drawing/2014/main" id="{A0C287AB-3B5E-6310-BCD3-EEBA57782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234" y="940807"/>
            <a:ext cx="9215532" cy="49763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560B64-0C3E-7F2C-C991-1E44090B1345}"/>
              </a:ext>
            </a:extLst>
          </p:cNvPr>
          <p:cNvSpPr txBox="1"/>
          <p:nvPr/>
        </p:nvSpPr>
        <p:spPr>
          <a:xfrm>
            <a:off x="0" y="6592466"/>
            <a:ext cx="31983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https://</a:t>
            </a:r>
            <a:r>
              <a:rPr lang="en-US" sz="1000" dirty="0" err="1">
                <a:solidFill>
                  <a:schemeClr val="bg1"/>
                </a:solidFill>
              </a:rPr>
              <a:t>www.americanscientist.org</a:t>
            </a:r>
            <a:r>
              <a:rPr lang="en-US" sz="1000" dirty="0">
                <a:solidFill>
                  <a:schemeClr val="bg1"/>
                </a:solidFill>
              </a:rPr>
              <a:t>/article/tardigrades</a:t>
            </a:r>
          </a:p>
        </p:txBody>
      </p:sp>
    </p:spTree>
    <p:extLst>
      <p:ext uri="{BB962C8B-B14F-4D97-AF65-F5344CB8AC3E}">
        <p14:creationId xmlns:p14="http://schemas.microsoft.com/office/powerpoint/2010/main" val="1704466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A3E104-F7FF-97C5-3E63-226C660B2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Different colored question marks">
            <a:extLst>
              <a:ext uri="{FF2B5EF4-FFF2-40B4-BE49-F238E27FC236}">
                <a16:creationId xmlns:a16="http://schemas.microsoft.com/office/drawing/2014/main" id="{A0A2863E-DA36-2626-1164-B1835130A3B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6229871-1A8F-5348-9C04-321A9AEF2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i="0" u="none" strike="noStrike" dirty="0">
                <a:solidFill>
                  <a:srgbClr val="FFFFFF"/>
                </a:solidFill>
                <a:effectLst/>
              </a:rPr>
              <a:t>What’s their secret?</a:t>
            </a:r>
            <a:endParaRPr lang="en-US"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761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2775</TotalTime>
  <Words>1007</Words>
  <Application>Microsoft Macintosh PowerPoint</Application>
  <PresentationFormat>Widescreen</PresentationFormat>
  <Paragraphs>128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ElsevierSans</vt:lpstr>
      <vt:lpstr>Office Theme</vt:lpstr>
      <vt:lpstr>Everything you wish you were:  A Tardigrade!</vt:lpstr>
      <vt:lpstr>PowerPoint Presentation</vt:lpstr>
      <vt:lpstr>PowerPoint Presentation</vt:lpstr>
      <vt:lpstr>Why are we talking about tardigrades?</vt:lpstr>
      <vt:lpstr>PowerPoint Presentation</vt:lpstr>
      <vt:lpstr>PowerPoint Presentation</vt:lpstr>
      <vt:lpstr>PowerPoint Presentation</vt:lpstr>
      <vt:lpstr>PowerPoint Presentation</vt:lpstr>
      <vt:lpstr>What’s their secret?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Mattei Daniele</dc:creator>
  <cp:lastModifiedBy>Mattei Daniele</cp:lastModifiedBy>
  <cp:revision>74</cp:revision>
  <dcterms:created xsi:type="dcterms:W3CDTF">2024-12-06T03:03:46Z</dcterms:created>
  <dcterms:modified xsi:type="dcterms:W3CDTF">2024-12-09T20:05:40Z</dcterms:modified>
</cp:coreProperties>
</file>